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978E48-1853-6114-D1D3-6178B578C3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FA857-0DAC-6126-5A1A-966EB7361D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282F5B-E0B1-4689-A069-D4A1AB620247}" type="datetimeFigureOut">
              <a:rPr lang="en-US"/>
              <a:pPr>
                <a:defRPr/>
              </a:pPr>
              <a:t>7/23/2024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FD380-EF23-0094-F1F1-2474B64118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A1B25-D501-D4F5-326D-9481F43D82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D74E7A-EC0F-47F9-B77B-7A92AC61334C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46D740-41F0-7ECA-C2BF-17776A7CBB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DC7A8-3924-854A-162E-D4A43D16D3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E8124B-0A9D-49D2-B8D9-4F466C4193A8}" type="datetimeFigureOut">
              <a:rPr lang="pt-PT"/>
              <a:pPr>
                <a:defRPr/>
              </a:pPr>
              <a:t>23/07/2024</a:t>
            </a:fld>
            <a:endParaRPr lang="pt-P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89956B-9FAA-ACF3-1B5F-BD14223592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738665-9F47-6EB8-9502-52EDD9865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9FCD4-4081-2332-03E7-5B685A76D9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A5534-3206-FFF5-A84A-D841D28837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65B8E7-751C-4DE1-B888-297EBDC746BE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0B02E771-141E-1FF8-BFBE-83DA1CA45E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AB7BF5C5-529B-83E7-DC64-62C0A64AF8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4173E9C4-7342-8CEC-89AA-C3FC115444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814762-DF7D-4374-B8F4-F1BE076E03A3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id="{577D1EBF-4C65-11FE-879B-259CD945B3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ISUTC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4FCD4-618F-AA12-93CA-8B45E9F7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40D96-8C5D-4CF4-842A-A7D63C174EC4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86155-539B-1A53-3AAD-B7CBF033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0A295-0B7C-0068-B117-E6603060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41DB4-E390-40E9-84F3-E747A650D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49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FEB3D-447D-89EF-832E-EBB45ADF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7F345-87E1-450F-9DBF-B4D423DCDFF9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096C5-6653-5CFB-A396-60D7E248A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D049F-7B1F-B2DB-A9BE-9AE160D5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30CFA-EA34-4F20-A924-607E5A011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31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A4882-F9BB-A727-F6FE-FDA954ED4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93413-576B-4D99-9A0E-A2407397C337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6B6E5-2061-69FC-210C-573BCE3E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731BE-46D5-27EF-C197-FE0E6F6B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FFF4A-6619-4FCC-9FDD-57A45CAE9B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17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5ADDA-B94A-17B4-1D19-283E4277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9AE14-983D-45EF-B94F-36CE75EE2183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48321-7E46-B623-63FF-55E74D4B0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D8C32-7109-294F-48E2-70874E1F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EBEF8-8EBA-4AA9-AF49-144673D1C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24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FB3A3-A1A2-7D41-37EC-92C5109F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81954-51F4-45AA-BEEC-FBFAE8408E2A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002FC-3204-1167-F2E9-7C4EC764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85AA5-A297-7D90-B3DC-413A75FD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E8938-2FD5-4BAB-AACF-40068FB6C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9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FBFCDF-43E7-D0E5-EB32-46395192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11767-8957-4356-BD5D-69305C2D8F24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B1FC3E-D7AE-3589-7CD6-D6A4E036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74C916-8109-F372-65F3-73587AABE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7E391-6522-4E5A-9333-ABF62A375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43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C188AE8-A5C3-F96E-7BF4-DA26EB1A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52DCE-5D90-456E-BEC4-CC0BC233A9E1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C8E266-9BAB-E35B-03F5-009023E7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6A8C71-15C6-159B-CE09-F7FF1C11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9CB20-5B01-45DD-B6F3-2C42C7939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01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F7945C3-3A04-C8EC-FCDC-324ECCEA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1332-73A9-4053-8222-03CB639EDD75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E6896D-5F2D-D979-9ADF-D5131B71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DAD0D4-4F76-511A-73C3-612BC9D7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C5E45-42E9-4F2F-8AD6-2B68A81037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55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62E9837-4035-0AB9-B571-547C4FE1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70914-1FC0-4EB8-96AD-70F7DE3995D5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71BBC5-64CA-EC26-00D1-F5B1B386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FAD50F8-6E4B-FB48-0760-06DE6271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D1FE6-FEDE-4841-BDF5-6CDF83694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2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C7DA4-D64E-10E2-3536-2CD37D89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53462-8240-472F-85C6-C86148F225CF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B2B6C6-E1FE-D55D-B5B5-18981917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F597C1-DFE9-F7F0-49BF-EF4BD7BC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DF092-CEC1-418F-9A3D-DA78E1CB49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04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7C04E6-CD38-1B6B-6875-04AAEC94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B3808-2BC3-425D-B923-13837AED025C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CA7B84-3DCA-A37C-29D0-1CA72E78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8B07B4-214A-CDEE-BB00-87B173FD8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E73DC-8DAC-4CAC-8D94-A316B142EE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63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02EBCFB-D4AC-EED0-F74E-190FB388411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EEE6334-E955-FDAC-A67C-2B124693FC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78294-B15B-29B8-6FCE-72D9AAA73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78B9DE9-F693-4EC4-8D24-94B01B9F3855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F9BAC-6C45-E90E-F192-CC79F433B2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pt-PT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80007-0B83-1A57-5989-1A49D9578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42F13A0-C485-4610-A4FC-C0B4012022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geocities.com/joaoaldeia/txt/previsoes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F33EFBEE-5F18-DF30-D031-2D4EF4A6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u="sng"/>
              <a:t>Introdução a Gestão</a:t>
            </a:r>
          </a:p>
        </p:txBody>
      </p:sp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id="{B3940291-828D-51C1-247C-D4EAAAB84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A partir de 1990, o ambiente de negócios começa a tornar-se muito complexo;</a:t>
            </a:r>
          </a:p>
          <a:p>
            <a:pPr algn="just" eaLnBrk="1" hangingPunct="1"/>
            <a:r>
              <a:rPr lang="pt-PT" altLang="en-US" sz="2400"/>
              <a:t>Fenómenos económicos, sociais e tecnológicos começam a exigir a re-estrução do ambiente empresarial;</a:t>
            </a:r>
          </a:p>
          <a:p>
            <a:pPr algn="just" eaLnBrk="1" hangingPunct="1"/>
            <a:r>
              <a:rPr lang="pt-PT" altLang="en-US" sz="2400"/>
              <a:t>O desenvolvimento tecnológico (com destaque para o de informação) alavanca a globalização a todos os níveis;</a:t>
            </a:r>
          </a:p>
          <a:p>
            <a:pPr algn="just" eaLnBrk="1" hangingPunct="1"/>
            <a:r>
              <a:rPr lang="pt-PT" altLang="en-US" sz="2400"/>
              <a:t>A evolução das organizações em termos de modelos estruturais e tecnológicos têm exigido uma nova postura pessoal e de gerência do todo um ambiente cada vez mais complexo e dinâmico. </a:t>
            </a:r>
          </a:p>
        </p:txBody>
      </p:sp>
      <p:sp>
        <p:nvSpPr>
          <p:cNvPr id="2052" name="Footer Placeholder 1">
            <a:extLst>
              <a:ext uri="{FF2B5EF4-FFF2-40B4-BE49-F238E27FC236}">
                <a16:creationId xmlns:a16="http://schemas.microsoft.com/office/drawing/2014/main" id="{6C4200FC-B8DB-9834-31E6-7057D5604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2053" name="Slide Number Placeholder 2">
            <a:extLst>
              <a:ext uri="{FF2B5EF4-FFF2-40B4-BE49-F238E27FC236}">
                <a16:creationId xmlns:a16="http://schemas.microsoft.com/office/drawing/2014/main" id="{0CF3C6D7-5CFE-169A-03EF-A6C4E427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0323B8-D9EF-4B11-95F3-4D8B1C4F5CA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13BAD59-7D9B-C89A-B862-EB4205336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5F868875-440F-E5FB-A72E-05ED9DD47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PT" sz="2000" b="1" u="sng" dirty="0"/>
              <a:t>A MICROECONOMIA </a:t>
            </a:r>
            <a:r>
              <a:rPr lang="pt-PT" sz="2000" dirty="0"/>
              <a:t>é a área da ciência económica que estuda o comportamento dos </a:t>
            </a:r>
            <a:r>
              <a:rPr lang="pt-PT" sz="2000" i="1" dirty="0"/>
              <a:t>agentes económicos – produtores (ou empresas</a:t>
            </a:r>
            <a:r>
              <a:rPr lang="pt-PT" sz="2000" dirty="0"/>
              <a:t>) e consumidores (</a:t>
            </a:r>
            <a:r>
              <a:rPr lang="pt-PT" sz="2000" i="1" dirty="0"/>
              <a:t>ou famílias</a:t>
            </a:r>
            <a:r>
              <a:rPr lang="pt-PT" sz="2000" dirty="0"/>
              <a:t>) - em termos individuais, ou seja, estuda o modo como as empresas e as famílias tomam decisões de natureza económica. 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pt-PT" sz="2000" dirty="0"/>
          </a:p>
          <a:p>
            <a:pPr algn="just" eaLnBrk="1" hangingPunct="1">
              <a:buFont typeface="Arial" charset="0"/>
              <a:buNone/>
              <a:defRPr/>
            </a:pPr>
            <a:r>
              <a:rPr lang="pt-PT" sz="2000" dirty="0"/>
              <a:t>      Estas decisões são: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pt-PT" sz="2000" u="sng" dirty="0"/>
              <a:t>Para as empresas</a:t>
            </a:r>
            <a:r>
              <a:rPr lang="pt-PT" sz="2000" dirty="0"/>
              <a:t>: </a:t>
            </a:r>
            <a:r>
              <a:rPr lang="pt-PT" sz="2000" b="1" i="1" dirty="0"/>
              <a:t>o que produzir </a:t>
            </a:r>
            <a:r>
              <a:rPr lang="pt-PT" sz="2000" i="1" dirty="0"/>
              <a:t>e </a:t>
            </a:r>
            <a:r>
              <a:rPr lang="pt-PT" sz="2000" b="1" i="1" dirty="0"/>
              <a:t>como produzir</a:t>
            </a:r>
            <a:r>
              <a:rPr lang="pt-PT" sz="2000" dirty="0"/>
              <a:t>. 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pt-PT" sz="2000" u="sng" dirty="0"/>
              <a:t>Para as famílias:</a:t>
            </a:r>
            <a:r>
              <a:rPr lang="pt-PT" sz="2000" dirty="0"/>
              <a:t>    </a:t>
            </a:r>
            <a:r>
              <a:rPr lang="pt-PT" sz="2000" b="1" i="1" dirty="0"/>
              <a:t>escolha dos bens </a:t>
            </a:r>
            <a:r>
              <a:rPr lang="pt-PT" sz="2000" dirty="0"/>
              <a:t>e </a:t>
            </a:r>
            <a:r>
              <a:rPr lang="pt-PT" sz="2000" b="1" i="1" dirty="0"/>
              <a:t>quantidades</a:t>
            </a:r>
            <a:r>
              <a:rPr lang="pt-PT" sz="2000" i="1" dirty="0"/>
              <a:t>.</a:t>
            </a:r>
            <a:endParaRPr lang="en-US" sz="2000" i="1" dirty="0"/>
          </a:p>
          <a:p>
            <a:pPr algn="just" eaLnBrk="1" hangingPunct="1">
              <a:buFont typeface="Arial" charset="0"/>
              <a:buChar char="•"/>
              <a:defRPr/>
            </a:pPr>
            <a:endParaRPr lang="pt-PT" sz="2000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PT" sz="2000" dirty="0"/>
              <a:t>O relacionamento entre empresas e famílias tem lugar no </a:t>
            </a:r>
            <a:r>
              <a:rPr lang="pt-PT" sz="2000" b="1" u="sng" dirty="0"/>
              <a:t>MERCADO</a:t>
            </a:r>
            <a:r>
              <a:rPr lang="pt-PT" sz="2000" dirty="0"/>
              <a:t>, que é o local, físico ou virtual, onde se dá a interacção entre consumidores e produtores. </a:t>
            </a:r>
            <a:endParaRPr lang="en-US" sz="2000" dirty="0"/>
          </a:p>
          <a:p>
            <a:pPr algn="just" eaLnBrk="1" hangingPunct="1">
              <a:buFont typeface="Arial" charset="0"/>
              <a:buChar char="•"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Char char="•"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C2996A3-7732-A1C7-3B82-67B54E4E5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7CC70C2-BDC0-68BF-2BEF-885149941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PT" altLang="en-US" sz="2000" b="1" u="sng"/>
              <a:t>A MACROECONOMIA </a:t>
            </a:r>
            <a:r>
              <a:rPr lang="pt-PT" altLang="en-US" sz="2000"/>
              <a:t>tem como objectivo a compreensão dos fenómenos económicos numa perspectiva agregada.</a:t>
            </a:r>
          </a:p>
          <a:p>
            <a:pPr algn="just" eaLnBrk="1" hangingPunct="1">
              <a:lnSpc>
                <a:spcPct val="90000"/>
              </a:lnSpc>
            </a:pPr>
            <a:r>
              <a:rPr lang="pt-PT" altLang="en-US" sz="2000"/>
              <a:t> </a:t>
            </a:r>
            <a:endParaRPr lang="en-US" altLang="en-US" sz="2000"/>
          </a:p>
          <a:p>
            <a:pPr algn="just" eaLnBrk="1" hangingPunct="1">
              <a:lnSpc>
                <a:spcPct val="90000"/>
              </a:lnSpc>
            </a:pPr>
            <a:r>
              <a:rPr lang="pt-PT" altLang="en-US" sz="2000"/>
              <a:t>O objecto de análise é sempre o mesmo: </a:t>
            </a:r>
            <a:r>
              <a:rPr lang="pt-PT" altLang="en-US" sz="2000" i="1" u="sng"/>
              <a:t>a actividade económica</a:t>
            </a:r>
            <a:r>
              <a:rPr lang="pt-PT" altLang="en-US" sz="2000"/>
              <a:t>. No caso da </a:t>
            </a:r>
            <a:r>
              <a:rPr lang="pt-PT" altLang="en-US" sz="2000" b="1"/>
              <a:t>microeconomia</a:t>
            </a:r>
            <a:r>
              <a:rPr lang="pt-PT" altLang="en-US" sz="2000"/>
              <a:t> privilegia-se o estudo das unidades económicas individuais (empresas, consumidores); no caso da </a:t>
            </a:r>
            <a:r>
              <a:rPr lang="pt-PT" altLang="en-US" sz="2000" b="1"/>
              <a:t>macroeconomia</a:t>
            </a:r>
            <a:r>
              <a:rPr lang="pt-PT" altLang="en-US" sz="2000"/>
              <a:t> dá-se especial atenção aos grandes agregados económicos: países e regiões, consumo, investimento, emprego, etc. </a:t>
            </a:r>
          </a:p>
          <a:p>
            <a:pPr algn="just" eaLnBrk="1" hangingPunct="1">
              <a:lnSpc>
                <a:spcPct val="90000"/>
              </a:lnSpc>
            </a:pPr>
            <a:endParaRPr lang="pt-PT" altLang="en-US" sz="2000"/>
          </a:p>
          <a:p>
            <a:pPr algn="just" eaLnBrk="1" hangingPunct="1">
              <a:lnSpc>
                <a:spcPct val="90000"/>
              </a:lnSpc>
            </a:pPr>
            <a:r>
              <a:rPr lang="pt-PT" altLang="en-US" sz="2000"/>
              <a:t>O mais abrangente de todos os agregados macroeconómicos é o </a:t>
            </a:r>
            <a:r>
              <a:rPr lang="pt-PT" altLang="en-US" sz="2000" b="1" u="sng"/>
              <a:t>PRODUTO</a:t>
            </a:r>
            <a:r>
              <a:rPr lang="pt-PT" altLang="en-US" sz="2000"/>
              <a:t>, que traduz o valor de todos os bens e serviços que são produzidos numa economia (num país ou numa região). Representa a soma dos bens e serviços produzidos por todas as empresas, instituições com ou sem fins lucrativos, profissionais liberais, etc. </a:t>
            </a:r>
            <a:endParaRPr lang="en-US" altLang="en-US" sz="2000"/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01CFFDE-4A3E-B64B-CC6C-2152FB57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FFCCD0E-A863-910E-FD1F-81A9B33B4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algn="just" eaLnBrk="1" hangingPunct="1"/>
            <a:r>
              <a:rPr lang="pt-PT" altLang="en-US" sz="2000"/>
              <a:t>Os bens e serviços produzidos pelas empresas terão que ter um destino, que é o de virem a ser vendidos a outros agentes económicos; aqueles que adquirem esta produção estão, portanto, a realizar uma </a:t>
            </a:r>
            <a:r>
              <a:rPr lang="pt-PT" altLang="en-US" sz="2000" b="1" i="1"/>
              <a:t>despesa</a:t>
            </a:r>
            <a:r>
              <a:rPr lang="pt-PT" altLang="en-US" sz="2000"/>
              <a:t>, logo </a:t>
            </a:r>
            <a:r>
              <a:rPr lang="pt-PT" altLang="en-US" sz="2000" b="1" i="1"/>
              <a:t>produto</a:t>
            </a:r>
            <a:r>
              <a:rPr lang="pt-PT" altLang="en-US" sz="2000" i="1"/>
              <a:t> e </a:t>
            </a:r>
            <a:r>
              <a:rPr lang="pt-PT" altLang="en-US" sz="2000" b="1" i="1"/>
              <a:t>despesa</a:t>
            </a:r>
            <a:r>
              <a:rPr lang="pt-PT" altLang="en-US" sz="2000"/>
              <a:t>, enquanto agregados macroeconómicos, são equivalentes em valor.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PT" altLang="en-US" sz="2000" u="sng"/>
              <a:t>FLUXO DE BENS E SERVIÇOS</a:t>
            </a:r>
          </a:p>
          <a:p>
            <a:pPr algn="just" eaLnBrk="1" hangingPunct="1"/>
            <a:endParaRPr lang="pt-PT" altLang="en-US" sz="2000"/>
          </a:p>
          <a:p>
            <a:pPr algn="just" eaLnBrk="1" hangingPunct="1"/>
            <a:endParaRPr lang="en-US" altLang="en-US" sz="2000"/>
          </a:p>
          <a:p>
            <a:pPr eaLnBrk="1" hangingPunct="1"/>
            <a:endParaRPr lang="en-US" altLang="en-US" sz="2000"/>
          </a:p>
        </p:txBody>
      </p:sp>
      <p:pic>
        <p:nvPicPr>
          <p:cNvPr id="13316" name="Picture 2" descr="cn1">
            <a:extLst>
              <a:ext uri="{FF2B5EF4-FFF2-40B4-BE49-F238E27FC236}">
                <a16:creationId xmlns:a16="http://schemas.microsoft.com/office/drawing/2014/main" id="{11BCF228-368A-74A5-E8CB-DE25FF3E1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6634163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135D1D1-3903-7213-3705-C37676961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3577D7C-5433-94BA-AC82-3EF7A6EE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pt-PT" altLang="en-US" sz="2000"/>
              <a:t>   A circulação do dinheiro (</a:t>
            </a:r>
            <a:r>
              <a:rPr lang="pt-PT" altLang="en-US" sz="2000" b="1" u="sng"/>
              <a:t>Fluxo Monetário</a:t>
            </a:r>
            <a:r>
              <a:rPr lang="pt-PT" altLang="en-US" sz="2000" u="sng"/>
              <a:t>)</a:t>
            </a:r>
            <a:r>
              <a:rPr lang="pt-PT" altLang="en-US" sz="2000"/>
              <a:t> faz-se em sentido inverso do fluxo de produtos e factores produtivos</a:t>
            </a:r>
          </a:p>
          <a:p>
            <a:pPr eaLnBrk="1" hangingPunct="1"/>
            <a:endParaRPr lang="pt-PT" altLang="en-US" sz="2000"/>
          </a:p>
          <a:p>
            <a:pPr eaLnBrk="1" hangingPunct="1"/>
            <a:endParaRPr lang="en-US" altLang="en-US" sz="2000"/>
          </a:p>
        </p:txBody>
      </p:sp>
      <p:pic>
        <p:nvPicPr>
          <p:cNvPr id="14340" name="Picture 2" descr="cn2">
            <a:extLst>
              <a:ext uri="{FF2B5EF4-FFF2-40B4-BE49-F238E27FC236}">
                <a16:creationId xmlns:a16="http://schemas.microsoft.com/office/drawing/2014/main" id="{BE951581-6566-CEF6-92DE-1BB04950E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357438"/>
            <a:ext cx="75898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" descr="cn2">
            <a:extLst>
              <a:ext uri="{FF2B5EF4-FFF2-40B4-BE49-F238E27FC236}">
                <a16:creationId xmlns:a16="http://schemas.microsoft.com/office/drawing/2014/main" id="{56272B1B-544C-68A7-C2F4-652CC71B1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75898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1FA2AC3-0E55-D4EF-497F-C5AC3C27A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ACBE9-4ED0-C6F2-1A4A-98FB868E3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endParaRPr lang="pt-PT" sz="2000" dirty="0"/>
          </a:p>
          <a:p>
            <a:pPr algn="ctr" eaLnBrk="1" hangingPunct="1">
              <a:buFont typeface="Arial" charset="0"/>
              <a:buNone/>
              <a:defRPr/>
            </a:pPr>
            <a:r>
              <a:rPr lang="pt-PT" sz="2000" dirty="0"/>
              <a:t>Conforme cada um destes destinos, o </a:t>
            </a:r>
            <a:r>
              <a:rPr lang="pt-PT" sz="2000" b="1" dirty="0"/>
              <a:t>PRODUTO</a:t>
            </a:r>
            <a:r>
              <a:rPr lang="pt-PT" sz="2000" dirty="0"/>
              <a:t> é classificado como: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pt-PT" sz="2000" dirty="0"/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pt-PT" sz="2000" b="1" dirty="0"/>
              <a:t>Produto</a:t>
            </a:r>
            <a:r>
              <a:rPr lang="pt-PT" sz="2000" dirty="0"/>
              <a:t> adquirido pelas famílias é classificado como </a:t>
            </a:r>
            <a:r>
              <a:rPr lang="pt-PT" sz="2000" b="1" dirty="0"/>
              <a:t>CONSUMO</a:t>
            </a:r>
            <a:r>
              <a:rPr lang="pt-PT" sz="2000" dirty="0"/>
              <a:t> </a:t>
            </a:r>
            <a:endParaRPr lang="en-US" sz="2000" dirty="0"/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pt-PT" sz="2000" b="1" dirty="0"/>
              <a:t>Produto</a:t>
            </a:r>
            <a:r>
              <a:rPr lang="pt-PT" sz="2000" dirty="0"/>
              <a:t> adquirido pelas empresas é classificado como </a:t>
            </a:r>
            <a:r>
              <a:rPr lang="pt-PT" sz="2000" b="1" dirty="0"/>
              <a:t>INVESTIMENTO</a:t>
            </a:r>
            <a:r>
              <a:rPr lang="pt-PT" sz="2000" dirty="0"/>
              <a:t> </a:t>
            </a:r>
            <a:endParaRPr lang="en-US" sz="2000" dirty="0"/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pt-PT" sz="2000" b="1" dirty="0"/>
              <a:t>Produto</a:t>
            </a:r>
            <a:r>
              <a:rPr lang="pt-PT" sz="2000" dirty="0"/>
              <a:t> adquirido pelo Estado é classificado como </a:t>
            </a:r>
            <a:r>
              <a:rPr lang="pt-PT" sz="2000" b="1" dirty="0"/>
              <a:t>DESPESA PUBLICA</a:t>
            </a:r>
            <a:r>
              <a:rPr lang="pt-PT" sz="2000" dirty="0"/>
              <a:t> </a:t>
            </a:r>
            <a:endParaRPr lang="en-US" sz="2000" dirty="0"/>
          </a:p>
          <a:p>
            <a:pPr eaLnBrk="1" hangingPunct="1">
              <a:buFont typeface="Calibri" pitchFamily="34" charset="0"/>
              <a:buAutoNum type="arabicPeriod"/>
              <a:defRPr/>
            </a:pPr>
            <a:r>
              <a:rPr lang="pt-PT" sz="2000" b="1" dirty="0"/>
              <a:t>Produto</a:t>
            </a:r>
            <a:r>
              <a:rPr lang="pt-PT" sz="2000" dirty="0"/>
              <a:t> adquirido pelo exterior é classificado como </a:t>
            </a:r>
            <a:r>
              <a:rPr lang="pt-PT" sz="2000" b="1" dirty="0"/>
              <a:t>EXPORTACAO </a:t>
            </a:r>
            <a:r>
              <a:rPr lang="pt-PT" sz="2000" dirty="0"/>
              <a:t> </a:t>
            </a:r>
            <a:endParaRPr lang="en-US" sz="2000" dirty="0"/>
          </a:p>
          <a:p>
            <a:pPr algn="just" eaLnBrk="1" hangingPunct="1">
              <a:buFont typeface="Arial" charset="0"/>
              <a:buChar char="•"/>
              <a:defRPr/>
            </a:pPr>
            <a:endParaRPr lang="en-US" sz="2000" dirty="0"/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E03C4AD-A479-A4EC-D83A-A02E7D60D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0"/>
            <a:ext cx="7772400" cy="1052513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16387" name="Subtitle 2">
            <a:extLst>
              <a:ext uri="{FF2B5EF4-FFF2-40B4-BE49-F238E27FC236}">
                <a16:creationId xmlns:a16="http://schemas.microsoft.com/office/drawing/2014/main" id="{1E7F3C41-5515-8EE4-AF95-0A5C159B9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" y="1196975"/>
            <a:ext cx="8501063" cy="5160963"/>
          </a:xfrm>
        </p:spPr>
        <p:txBody>
          <a:bodyPr/>
          <a:lstStyle/>
          <a:p>
            <a:pPr algn="just" eaLnBrk="1" hangingPunct="1"/>
            <a:r>
              <a:rPr lang="pt-PT" altLang="en-US" sz="2000">
                <a:solidFill>
                  <a:schemeClr val="tx1"/>
                </a:solidFill>
              </a:rPr>
              <a:t>A </a:t>
            </a:r>
            <a:r>
              <a:rPr lang="pt-PT" altLang="en-US" sz="2000" b="1" u="sng">
                <a:solidFill>
                  <a:schemeClr val="tx1"/>
                </a:solidFill>
              </a:rPr>
              <a:t>MOEDA</a:t>
            </a:r>
            <a:r>
              <a:rPr lang="pt-PT" altLang="en-US" sz="2000">
                <a:solidFill>
                  <a:schemeClr val="tx1"/>
                </a:solidFill>
              </a:rPr>
              <a:t> é o conjunto dos meios de pagamento, e pode assumir diversas formas: </a:t>
            </a:r>
            <a:endParaRPr lang="en-US" altLang="en-US" sz="2000">
              <a:solidFill>
                <a:schemeClr val="tx1"/>
              </a:solidFill>
            </a:endParaRPr>
          </a:p>
          <a:p>
            <a:pPr algn="l" eaLnBrk="1" hangingPunct="1">
              <a:buFont typeface="Calibri" panose="020F0502020204030204" pitchFamily="34" charset="0"/>
              <a:buAutoNum type="arabicPeriod"/>
            </a:pPr>
            <a:r>
              <a:rPr lang="pt-PT" altLang="en-US" sz="2000" b="1">
                <a:solidFill>
                  <a:schemeClr val="tx1"/>
                </a:solidFill>
              </a:rPr>
              <a:t>moedas metálicas</a:t>
            </a:r>
            <a:r>
              <a:rPr lang="pt-PT" altLang="en-US" sz="2000">
                <a:solidFill>
                  <a:schemeClr val="tx1"/>
                </a:solidFill>
              </a:rPr>
              <a:t> </a:t>
            </a:r>
            <a:endParaRPr lang="en-US" altLang="en-US" sz="2000">
              <a:solidFill>
                <a:schemeClr val="tx1"/>
              </a:solidFill>
            </a:endParaRPr>
          </a:p>
          <a:p>
            <a:pPr algn="l" eaLnBrk="1" hangingPunct="1">
              <a:buFont typeface="Calibri" panose="020F0502020204030204" pitchFamily="34" charset="0"/>
              <a:buAutoNum type="arabicPeriod"/>
            </a:pPr>
            <a:r>
              <a:rPr lang="pt-PT" altLang="en-US" sz="2000" b="1">
                <a:solidFill>
                  <a:schemeClr val="tx1"/>
                </a:solidFill>
              </a:rPr>
              <a:t>notas de banco</a:t>
            </a:r>
            <a:r>
              <a:rPr lang="pt-PT" altLang="en-US" sz="2000">
                <a:solidFill>
                  <a:schemeClr val="tx1"/>
                </a:solidFill>
              </a:rPr>
              <a:t> </a:t>
            </a:r>
            <a:endParaRPr lang="en-US" altLang="en-US" sz="2000">
              <a:solidFill>
                <a:schemeClr val="tx1"/>
              </a:solidFill>
            </a:endParaRPr>
          </a:p>
          <a:p>
            <a:pPr algn="l" eaLnBrk="1" hangingPunct="1">
              <a:buFont typeface="Calibri" panose="020F0502020204030204" pitchFamily="34" charset="0"/>
              <a:buAutoNum type="arabicPeriod"/>
            </a:pPr>
            <a:r>
              <a:rPr lang="pt-PT" altLang="en-US" sz="2000" b="1">
                <a:solidFill>
                  <a:schemeClr val="tx1"/>
                </a:solidFill>
              </a:rPr>
              <a:t>créditos bancários</a:t>
            </a:r>
            <a:r>
              <a:rPr lang="pt-PT" altLang="en-US" sz="2000">
                <a:solidFill>
                  <a:schemeClr val="tx1"/>
                </a:solidFill>
              </a:rPr>
              <a:t> </a:t>
            </a:r>
            <a:endParaRPr lang="en-US" altLang="en-US" sz="2000">
              <a:solidFill>
                <a:schemeClr val="tx1"/>
              </a:solidFill>
            </a:endParaRPr>
          </a:p>
          <a:p>
            <a:pPr algn="just" eaLnBrk="1" hangingPunct="1"/>
            <a:r>
              <a:rPr lang="pt-PT" altLang="en-US" sz="2000">
                <a:solidFill>
                  <a:schemeClr val="tx1"/>
                </a:solidFill>
              </a:rPr>
              <a:t>A </a:t>
            </a:r>
            <a:r>
              <a:rPr lang="pt-PT" altLang="en-US" sz="2000" b="1">
                <a:solidFill>
                  <a:schemeClr val="tx1"/>
                </a:solidFill>
              </a:rPr>
              <a:t>moeda</a:t>
            </a:r>
            <a:r>
              <a:rPr lang="pt-PT" altLang="en-US" sz="2000">
                <a:solidFill>
                  <a:schemeClr val="tx1"/>
                </a:solidFill>
              </a:rPr>
              <a:t> preenche fundamentalmente três funções: </a:t>
            </a:r>
            <a:endParaRPr lang="en-US" altLang="en-US" sz="2000">
              <a:solidFill>
                <a:schemeClr val="tx1"/>
              </a:solidFill>
            </a:endParaRPr>
          </a:p>
          <a:p>
            <a:pPr algn="l" eaLnBrk="1" hangingPunct="1">
              <a:buFont typeface="Calibri" panose="020F0502020204030204" pitchFamily="34" charset="0"/>
              <a:buAutoNum type="alphaLcPeriod"/>
            </a:pPr>
            <a:r>
              <a:rPr lang="pt-PT" altLang="en-US" sz="2000" b="1">
                <a:solidFill>
                  <a:schemeClr val="tx1"/>
                </a:solidFill>
              </a:rPr>
              <a:t>intermediário nas trocas</a:t>
            </a:r>
            <a:r>
              <a:rPr lang="pt-PT" altLang="en-US" sz="2000">
                <a:solidFill>
                  <a:schemeClr val="tx1"/>
                </a:solidFill>
              </a:rPr>
              <a:t> </a:t>
            </a:r>
            <a:endParaRPr lang="en-US" altLang="en-US" sz="2000">
              <a:solidFill>
                <a:schemeClr val="tx1"/>
              </a:solidFill>
            </a:endParaRPr>
          </a:p>
          <a:p>
            <a:pPr algn="l" eaLnBrk="1" hangingPunct="1">
              <a:buFont typeface="Calibri" panose="020F0502020204030204" pitchFamily="34" charset="0"/>
              <a:buAutoNum type="alphaLcPeriod"/>
            </a:pPr>
            <a:r>
              <a:rPr lang="pt-PT" altLang="en-US" sz="2000" b="1">
                <a:solidFill>
                  <a:schemeClr val="tx1"/>
                </a:solidFill>
              </a:rPr>
              <a:t>unidade de conta, ou medida</a:t>
            </a:r>
            <a:r>
              <a:rPr lang="pt-PT" altLang="en-US" sz="2000">
                <a:solidFill>
                  <a:schemeClr val="tx1"/>
                </a:solidFill>
              </a:rPr>
              <a:t> </a:t>
            </a:r>
            <a:endParaRPr lang="en-US" altLang="en-US" sz="2000">
              <a:solidFill>
                <a:schemeClr val="tx1"/>
              </a:solidFill>
            </a:endParaRPr>
          </a:p>
          <a:p>
            <a:pPr algn="l" eaLnBrk="1" hangingPunct="1">
              <a:buFont typeface="Calibri" panose="020F0502020204030204" pitchFamily="34" charset="0"/>
              <a:buAutoNum type="alphaLcPeriod"/>
            </a:pPr>
            <a:r>
              <a:rPr lang="pt-PT" altLang="en-US" sz="2000" b="1">
                <a:solidFill>
                  <a:schemeClr val="tx1"/>
                </a:solidFill>
              </a:rPr>
              <a:t>reserva de valor</a:t>
            </a:r>
            <a:r>
              <a:rPr lang="pt-PT" altLang="en-US" sz="2000">
                <a:solidFill>
                  <a:schemeClr val="tx1"/>
                </a:solidFill>
              </a:rPr>
              <a:t> </a:t>
            </a:r>
            <a:endParaRPr lang="en-US" altLang="en-US" sz="2000">
              <a:solidFill>
                <a:schemeClr val="tx1"/>
              </a:solidFill>
            </a:endParaRPr>
          </a:p>
          <a:p>
            <a:pPr algn="just" eaLnBrk="1" hangingPunct="1"/>
            <a:r>
              <a:rPr lang="pt-PT" altLang="en-US" sz="2200">
                <a:solidFill>
                  <a:schemeClr val="tx1"/>
                </a:solidFill>
              </a:rPr>
              <a:t>Tendo em consideração que </a:t>
            </a:r>
            <a:r>
              <a:rPr lang="pt-PT" altLang="en-US" sz="2200" b="1">
                <a:solidFill>
                  <a:schemeClr val="tx1"/>
                </a:solidFill>
              </a:rPr>
              <a:t>a Taxa de Juro é o preço do dinheiro,</a:t>
            </a:r>
            <a:r>
              <a:rPr lang="pt-PT" altLang="en-US" sz="2200">
                <a:solidFill>
                  <a:schemeClr val="tx1"/>
                </a:solidFill>
              </a:rPr>
              <a:t> a lei da procura/oferta permite-nos compreender que </a:t>
            </a:r>
            <a:r>
              <a:rPr lang="pt-PT" altLang="en-US" sz="2200" b="1">
                <a:solidFill>
                  <a:schemeClr val="tx1"/>
                </a:solidFill>
              </a:rPr>
              <a:t>quanto mais elevada for a taxa de juro menor é a procura de moeda</a:t>
            </a:r>
            <a:r>
              <a:rPr lang="pt-PT" altLang="en-US" sz="2200">
                <a:solidFill>
                  <a:schemeClr val="tx1"/>
                </a:solidFill>
              </a:rPr>
              <a:t>, e vice versa.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691EC88-831C-3C36-6FD0-42CCF500C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0"/>
            <a:ext cx="7772400" cy="1470025"/>
          </a:xfrm>
        </p:spPr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57F568F6-13EB-929B-B20D-454159F92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" y="1447800"/>
            <a:ext cx="8501063" cy="5053013"/>
          </a:xfrm>
        </p:spPr>
        <p:txBody>
          <a:bodyPr/>
          <a:lstStyle/>
          <a:p>
            <a:pPr algn="just" eaLnBrk="1" hangingPunct="1"/>
            <a:r>
              <a:rPr lang="pt-PT" altLang="en-US" sz="2000" b="1" u="sng">
                <a:solidFill>
                  <a:schemeClr val="tx1"/>
                </a:solidFill>
              </a:rPr>
              <a:t>Sistema Financeiro</a:t>
            </a:r>
            <a:r>
              <a:rPr lang="pt-PT" altLang="en-US" sz="2000">
                <a:solidFill>
                  <a:schemeClr val="tx1"/>
                </a:solidFill>
              </a:rPr>
              <a:t>, é o conjunto de instituições que asseguram essencialmente a canalização da poupança para o investimento. (Instituições Financeiras).</a:t>
            </a:r>
            <a:endParaRPr lang="en-US" altLang="en-US" sz="2000">
              <a:solidFill>
                <a:schemeClr val="tx1"/>
              </a:solidFill>
            </a:endParaRPr>
          </a:p>
          <a:p>
            <a:pPr algn="just" eaLnBrk="1" hangingPunct="1"/>
            <a:r>
              <a:rPr lang="pt-PT" altLang="en-US" sz="2000">
                <a:solidFill>
                  <a:schemeClr val="tx1"/>
                </a:solidFill>
              </a:rPr>
              <a:t>Qualquer sistema financeiro gira em torno de dois conceitos chaves: Poupança (Aforro) e Investimentos.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n-US" altLang="en-US" sz="200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Calibri" panose="020F0502020204030204" pitchFamily="34" charset="0"/>
              <a:buAutoNum type="arabicPeriod"/>
            </a:pPr>
            <a:r>
              <a:rPr lang="pt-PT" altLang="en-US" sz="2000" b="1" u="sng">
                <a:solidFill>
                  <a:schemeClr val="tx1"/>
                </a:solidFill>
              </a:rPr>
              <a:t>Poupança/Aforro</a:t>
            </a:r>
            <a:r>
              <a:rPr lang="pt-PT" altLang="en-US" sz="2000">
                <a:solidFill>
                  <a:schemeClr val="tx1"/>
                </a:solidFill>
              </a:rPr>
              <a:t> é a diferença entre o rendimento disponível (rendimentos-impostos) e o consumo.</a:t>
            </a:r>
          </a:p>
          <a:p>
            <a:pPr marL="914400" lvl="1" indent="-457200" algn="just" eaLnBrk="1" hangingPunct="1">
              <a:buFont typeface="Calibri" panose="020F0502020204030204" pitchFamily="34" charset="0"/>
              <a:buAutoNum type="arabicPeriod"/>
            </a:pPr>
            <a:endParaRPr lang="en-US" altLang="en-US" sz="200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Calibri" panose="020F0502020204030204" pitchFamily="34" charset="0"/>
              <a:buAutoNum type="arabicPeriod"/>
            </a:pPr>
            <a:r>
              <a:rPr lang="pt-PT" altLang="en-US" sz="2000" b="1" u="sng">
                <a:solidFill>
                  <a:schemeClr val="tx1"/>
                </a:solidFill>
              </a:rPr>
              <a:t>Investimento</a:t>
            </a:r>
            <a:r>
              <a:rPr lang="pt-PT" altLang="en-US" sz="2000">
                <a:solidFill>
                  <a:schemeClr val="tx1"/>
                </a:solidFill>
              </a:rPr>
              <a:t>, aplicação de fundos destinados a obtenção de um determinado rendimento.</a:t>
            </a:r>
            <a:endParaRPr lang="en-US" altLang="en-US" sz="2000">
              <a:solidFill>
                <a:schemeClr val="tx1"/>
              </a:solidFill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pt-PT" altLang="en-US" sz="2000">
              <a:solidFill>
                <a:schemeClr val="tx1"/>
              </a:solidFill>
            </a:endParaRPr>
          </a:p>
          <a:p>
            <a:pPr algn="just" eaLnBrk="1" hangingPunct="1"/>
            <a:endParaRPr lang="pt-PT" altLang="en-US" sz="2000">
              <a:solidFill>
                <a:srgbClr val="898989"/>
              </a:solidFill>
            </a:endParaRPr>
          </a:p>
          <a:p>
            <a:pPr algn="just" eaLnBrk="1" hangingPunct="1"/>
            <a:endParaRPr lang="en-US" altLang="en-US" sz="2000">
              <a:solidFill>
                <a:srgbClr val="898989"/>
              </a:solidFill>
            </a:endParaRPr>
          </a:p>
          <a:p>
            <a:pPr algn="just" eaLnBrk="1" hangingPunct="1"/>
            <a:endParaRPr lang="pt-PT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D5966A32-7CFB-07CE-4395-81013544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4000" u="sng"/>
              <a:t>Introdução a Gestão-Cont</a:t>
            </a:r>
            <a:r>
              <a:rPr lang="pt-PT" altLang="en-US" sz="3000"/>
              <a:t>.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F1A7CBC2-C4E3-53DC-7DDA-7362F05E2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 dirty="0"/>
              <a:t>O grande desafio dos últimos anos tem sido a capacidade e competência diária que as empresas enfrentam para se adaptarem, a todos os níveis hierárquicos, as novas competências, tecnologias, modelos, instrumentos, comportamentos etc.;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PT" altLang="en-US" sz="2400" dirty="0"/>
              <a:t> </a:t>
            </a:r>
            <a:r>
              <a:rPr lang="pt-PT" altLang="en-US" sz="2400" u="sng" dirty="0"/>
              <a:t>O Que Será a Gestão de Empresas Hoje</a:t>
            </a:r>
          </a:p>
          <a:p>
            <a:pPr algn="just" eaLnBrk="1" hangingPunct="1"/>
            <a:r>
              <a:rPr lang="pt-PT" altLang="en-US" sz="2400" dirty="0"/>
              <a:t>A gestão hoje exige muito mais abrangência e diversificação de </a:t>
            </a:r>
            <a:r>
              <a:rPr lang="pt-PT" altLang="en-US" sz="2400" dirty="0" err="1"/>
              <a:t>actividades</a:t>
            </a:r>
            <a:r>
              <a:rPr lang="pt-PT" altLang="en-US" sz="2400" dirty="0"/>
              <a:t>. O Gestor deve estar apto, perceber, </a:t>
            </a:r>
            <a:r>
              <a:rPr lang="pt-PT" altLang="en-US" sz="2400" dirty="0" err="1"/>
              <a:t>reflectir</a:t>
            </a:r>
            <a:r>
              <a:rPr lang="pt-PT" altLang="en-US" sz="2400" dirty="0"/>
              <a:t>,  decidir e agir em condições diferentes de outrora.</a:t>
            </a:r>
          </a:p>
          <a:p>
            <a:pPr algn="just" eaLnBrk="1" hangingPunct="1"/>
            <a:r>
              <a:rPr lang="pt-PT" altLang="en-US" sz="2400" dirty="0"/>
              <a:t>O dia a dia exige diferentes e complexas realidade, nomeadamente:</a:t>
            </a:r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F2EF8D00-AC5D-8439-8675-403D7023F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3077" name="Slide Number Placeholder 2">
            <a:extLst>
              <a:ext uri="{FF2B5EF4-FFF2-40B4-BE49-F238E27FC236}">
                <a16:creationId xmlns:a16="http://schemas.microsoft.com/office/drawing/2014/main" id="{4274D3A5-45B7-E582-9047-5063533B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CB3E44-6C2F-477D-86D7-FBB9483420A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FC74BB0-2DD0-5E29-394B-5A1D826E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200" u="sng"/>
              <a:t>Introdução a Gestão-Cont</a:t>
            </a:r>
            <a:r>
              <a:rPr lang="pt-PT" altLang="en-US" sz="2400"/>
              <a:t>.</a:t>
            </a:r>
            <a:endParaRPr lang="pt-PT" altLang="en-US" sz="3000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31FA59F2-0EE9-896D-6868-6DAF80205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 i="1" u="sng"/>
              <a:t>Interdisciplinaridade</a:t>
            </a:r>
            <a:r>
              <a:rPr lang="pt-PT" altLang="en-US" sz="2400"/>
              <a:t> – os processos exigem equipas de diferentes áreas, perfis profissionais e linguagem;</a:t>
            </a:r>
          </a:p>
          <a:p>
            <a:pPr algn="just" eaLnBrk="1" hangingPunct="1"/>
            <a:r>
              <a:rPr lang="pt-PT" altLang="en-US" sz="2400" i="1" u="sng"/>
              <a:t>Complexidade</a:t>
            </a:r>
            <a:r>
              <a:rPr lang="pt-PT" altLang="en-US" sz="2400"/>
              <a:t> – As situações carregam cada vez mais um numero enorme de variáveis;</a:t>
            </a:r>
          </a:p>
          <a:p>
            <a:pPr algn="just" eaLnBrk="1" hangingPunct="1"/>
            <a:r>
              <a:rPr lang="pt-PT" altLang="en-US" sz="2400" i="1" u="sng"/>
              <a:t>Exiguidade</a:t>
            </a:r>
            <a:r>
              <a:rPr lang="pt-PT" altLang="en-US" sz="2400"/>
              <a:t> – O processo decisório está cada vez mais comprimido e os prazos de acção/reacção estão cada vez mais exíguos;</a:t>
            </a:r>
          </a:p>
          <a:p>
            <a:pPr algn="just" eaLnBrk="1" hangingPunct="1"/>
            <a:r>
              <a:rPr lang="pt-PT" altLang="en-US" sz="2400" i="1" u="sng"/>
              <a:t>Multiculturalidade</a:t>
            </a:r>
            <a:r>
              <a:rPr lang="pt-PT" altLang="en-US" sz="2400"/>
              <a:t> – o gestor está cada vez mais exposto  a ambientes de trabalho diferentes da sua natividade como clientes, fornecedores, financiadores, parceiros, equipas de outras organizações etc.</a:t>
            </a:r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100" name="Footer Placeholder 1">
            <a:extLst>
              <a:ext uri="{FF2B5EF4-FFF2-40B4-BE49-F238E27FC236}">
                <a16:creationId xmlns:a16="http://schemas.microsoft.com/office/drawing/2014/main" id="{A5DFD463-7E4B-1B1B-D234-478BBFB0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4101" name="Slide Number Placeholder 2">
            <a:extLst>
              <a:ext uri="{FF2B5EF4-FFF2-40B4-BE49-F238E27FC236}">
                <a16:creationId xmlns:a16="http://schemas.microsoft.com/office/drawing/2014/main" id="{6EE2432A-8FA2-1C40-D778-FF9B258AF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5B32BA-1739-4B00-A3ED-B1ECA149E79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C105393-A423-825D-042B-926B026F9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2800" u="sng"/>
              <a:t>Introdução a Gestão-Cont</a:t>
            </a:r>
            <a:r>
              <a:rPr lang="pt-PT" altLang="en-US" sz="2000"/>
              <a:t>.</a:t>
            </a:r>
            <a:endParaRPr lang="pt-PT" altLang="en-US" sz="300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60764666-9AA8-B243-A1C3-62FCA35A7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PT" sz="2400" i="1" u="sng" dirty="0"/>
              <a:t>Inovação</a:t>
            </a:r>
            <a:r>
              <a:rPr lang="pt-PT" sz="2400" dirty="0"/>
              <a:t> – tanto os novos métodos de gestão como as novas tecnologias oferecem oportunidades e ameaças;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PT" sz="2400" i="1" u="sng" dirty="0"/>
              <a:t>Competitividade</a:t>
            </a:r>
            <a:r>
              <a:rPr lang="pt-PT" sz="2400" dirty="0"/>
              <a:t> – O ambiente de negócios é cada vez mais competitivo não só com os tradicionais concorrentes, mas também com novos concorrentes e produtos substitutos ou alternativos;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pt-PT" sz="2400" i="1" dirty="0"/>
              <a:t>Neste ambiente a diferença entre sucesso e fracasso, lucro e prejuízo, entre bom e mau desempenho está no uso dos recursos disponíveis (materiais, financeiros, tecnológicos, humanos, informação), para os alcance dos objectivos propostos.</a:t>
            </a:r>
          </a:p>
          <a:p>
            <a:pPr algn="just" eaLnBrk="1" hangingPunct="1">
              <a:buFont typeface="Arial" charset="0"/>
              <a:buChar char="•"/>
              <a:defRPr/>
            </a:pPr>
            <a:endParaRPr lang="pt-PT" sz="2400" dirty="0"/>
          </a:p>
        </p:txBody>
      </p:sp>
      <p:sp>
        <p:nvSpPr>
          <p:cNvPr id="5124" name="Footer Placeholder 1">
            <a:extLst>
              <a:ext uri="{FF2B5EF4-FFF2-40B4-BE49-F238E27FC236}">
                <a16:creationId xmlns:a16="http://schemas.microsoft.com/office/drawing/2014/main" id="{F0666C9F-FBE5-8CD0-76DC-73D08E0B2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5125" name="Slide Number Placeholder 2">
            <a:extLst>
              <a:ext uri="{FF2B5EF4-FFF2-40B4-BE49-F238E27FC236}">
                <a16:creationId xmlns:a16="http://schemas.microsoft.com/office/drawing/2014/main" id="{DA55DEF1-4C8D-5A5A-DE77-22FD38698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4A2118-0575-4F7C-B110-DAE0A85FD93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8995973-75CD-A2B6-18A3-9193FF564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pt-PT" altLang="en-US" sz="2800" u="sng"/>
              <a:t>Introdução a Gestão-Cont</a:t>
            </a:r>
            <a:r>
              <a:rPr lang="pt-PT" altLang="en-US" sz="2000"/>
              <a:t>.</a:t>
            </a:r>
            <a:endParaRPr lang="pt-PT" altLang="en-US" sz="3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84CA6-3863-D70A-6A5F-A797671C5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307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pt-PT" sz="2200" i="1" u="sng" dirty="0"/>
              <a:t>COMO MELHORAR A QUALIDADE DE GESTÃO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pt-PT" sz="2200" i="1" dirty="0"/>
              <a:t>No ambiente de negócios actual, alguns factores são fundamentais tais como qualidade, agilidade, atenção aos clientes. Está-se na era do talento e da sinergia do trabalho em grupo. Os elementos fundamentais são: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pt-PT" sz="2200" i="1" dirty="0"/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i="1" u="sng" dirty="0"/>
              <a:t>Estratégia e transformação organizacional</a:t>
            </a:r>
            <a:r>
              <a:rPr lang="pt-PT" sz="2200" i="1" dirty="0"/>
              <a:t> </a:t>
            </a:r>
            <a:r>
              <a:rPr lang="pt-PT" sz="2200" dirty="0"/>
              <a:t>– Trabalhar a visão prospectiva e sistémica através de um pensamento total da organização;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i="1" u="sng" dirty="0"/>
              <a:t>Arquitectura organizacional e orientação a processos</a:t>
            </a:r>
            <a:r>
              <a:rPr lang="pt-PT" sz="2200" dirty="0"/>
              <a:t> – revendo sempre as estruturas mais adequadas como meio para a excelência;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i="1" u="sng" dirty="0"/>
              <a:t>Aprendizagem</a:t>
            </a:r>
            <a:r>
              <a:rPr lang="pt-PT" sz="2200" dirty="0"/>
              <a:t> – desenvolver as habilidades necessárias individuais e colectivas;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i="1" u="sng" dirty="0"/>
              <a:t>Processo de decisão</a:t>
            </a:r>
            <a:r>
              <a:rPr lang="pt-PT" sz="2200" dirty="0"/>
              <a:t> – repensar nos factores envolvidos nos processos decisórios;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pt-PT" sz="2200" dirty="0"/>
          </a:p>
        </p:txBody>
      </p:sp>
      <p:sp>
        <p:nvSpPr>
          <p:cNvPr id="6148" name="Footer Placeholder 1">
            <a:extLst>
              <a:ext uri="{FF2B5EF4-FFF2-40B4-BE49-F238E27FC236}">
                <a16:creationId xmlns:a16="http://schemas.microsoft.com/office/drawing/2014/main" id="{8536C419-6929-52EA-A45D-78D68ABE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6149" name="Slide Number Placeholder 3">
            <a:extLst>
              <a:ext uri="{FF2B5EF4-FFF2-40B4-BE49-F238E27FC236}">
                <a16:creationId xmlns:a16="http://schemas.microsoft.com/office/drawing/2014/main" id="{913AD316-C79D-CFE3-5A85-5D9196E7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B46B73-FB3B-44A1-869F-ED854481A1B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5CB2E17-8760-4F6C-E478-6C34E562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pt-PT" altLang="en-US" sz="3200" u="sng"/>
              <a:t>Introdução a Gestão-Cont</a:t>
            </a:r>
            <a:r>
              <a:rPr lang="pt-PT" altLang="en-US" sz="2400"/>
              <a:t>.</a:t>
            </a:r>
            <a:endParaRPr lang="pt-PT" altLang="en-US" sz="300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99BD386-3BBB-04CF-570F-58E3E5F6B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06963"/>
          </a:xfrm>
        </p:spPr>
        <p:txBody>
          <a:bodyPr/>
          <a:lstStyle/>
          <a:p>
            <a:pPr algn="just" eaLnBrk="1" hangingPunct="1"/>
            <a:r>
              <a:rPr lang="pt-PT" altLang="en-US" sz="2400" i="1" u="sng"/>
              <a:t>Marketing</a:t>
            </a:r>
            <a:r>
              <a:rPr lang="pt-PT" altLang="en-US" sz="2400"/>
              <a:t> – atentado para as expectativas e percepção dos clientes, quanto aos produtos e serviços oferecidos;</a:t>
            </a:r>
          </a:p>
          <a:p>
            <a:pPr algn="just" eaLnBrk="1" hangingPunct="1"/>
            <a:r>
              <a:rPr lang="pt-PT" altLang="en-US" sz="2400" i="1" u="sng"/>
              <a:t>Gestão de Projectos</a:t>
            </a:r>
            <a:r>
              <a:rPr lang="pt-PT" altLang="en-US" sz="2400"/>
              <a:t> – Maximizar os recursos e tempo;</a:t>
            </a:r>
          </a:p>
          <a:p>
            <a:pPr algn="just" eaLnBrk="1" hangingPunct="1"/>
            <a:r>
              <a:rPr lang="pt-PT" altLang="en-US" sz="2400" i="1" u="sng"/>
              <a:t>Controle orçamental</a:t>
            </a:r>
            <a:r>
              <a:rPr lang="pt-PT" altLang="en-US" sz="2400"/>
              <a:t> – atendendo e acompanhando o valor financeiro de todas as operações que são realizadas;</a:t>
            </a:r>
          </a:p>
          <a:p>
            <a:pPr algn="just" eaLnBrk="1" hangingPunct="1"/>
            <a:r>
              <a:rPr lang="pt-PT" altLang="en-US" sz="2400" i="1" u="sng"/>
              <a:t>Cultura organizacional</a:t>
            </a:r>
            <a:r>
              <a:rPr lang="pt-PT" altLang="en-US" sz="2400"/>
              <a:t> – repensar os valores e práticas adquiridos e/ou inerentes as pessoas que trabalham na organização;</a:t>
            </a:r>
          </a:p>
          <a:p>
            <a:pPr algn="just" eaLnBrk="1" hangingPunct="1"/>
            <a:r>
              <a:rPr lang="pt-PT" altLang="en-US" sz="2400" i="1" u="sng"/>
              <a:t>Stress e qualidade de vida</a:t>
            </a:r>
            <a:r>
              <a:rPr lang="pt-PT" altLang="en-US" sz="2400"/>
              <a:t> – revendo o papel do homem e o seu espaço de realização através do trabalho, buscando harmonia de objectivos entre individuo e o grupo.</a:t>
            </a:r>
          </a:p>
        </p:txBody>
      </p:sp>
      <p:sp>
        <p:nvSpPr>
          <p:cNvPr id="7172" name="Footer Placeholder 1">
            <a:extLst>
              <a:ext uri="{FF2B5EF4-FFF2-40B4-BE49-F238E27FC236}">
                <a16:creationId xmlns:a16="http://schemas.microsoft.com/office/drawing/2014/main" id="{3CB49EA3-5FE0-6BF7-19FB-0BDBCFFC5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7173" name="Slide Number Placeholder 2">
            <a:extLst>
              <a:ext uri="{FF2B5EF4-FFF2-40B4-BE49-F238E27FC236}">
                <a16:creationId xmlns:a16="http://schemas.microsoft.com/office/drawing/2014/main" id="{E1F8DFC2-F9E6-235D-D616-F6B093B2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DA368B-DB38-4A86-B08D-C5F2DE62567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>
            <a:extLst>
              <a:ext uri="{FF2B5EF4-FFF2-40B4-BE49-F238E27FC236}">
                <a16:creationId xmlns:a16="http://schemas.microsoft.com/office/drawing/2014/main" id="{7457BAE7-E424-CAAE-483F-52308528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t>ISUTC 2013 1º Semestre</a:t>
            </a:r>
          </a:p>
        </p:txBody>
      </p:sp>
      <p:sp>
        <p:nvSpPr>
          <p:cNvPr id="8195" name="Slide Number Placeholder 4">
            <a:extLst>
              <a:ext uri="{FF2B5EF4-FFF2-40B4-BE49-F238E27FC236}">
                <a16:creationId xmlns:a16="http://schemas.microsoft.com/office/drawing/2014/main" id="{A4DDF5CC-8D65-E099-7F76-F36F37E42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BC8B0479-220A-40D9-B354-2955C672260A}" type="slidenum">
              <a:rPr lang="pt-PT" altLang="en-US">
                <a:solidFill>
                  <a:srgbClr val="898989"/>
                </a:solidFill>
                <a:latin typeface="Calibri" panose="020F0502020204030204" pitchFamily="34" charset="0"/>
              </a:rPr>
              <a:pPr algn="ctr" eaLnBrk="1" hangingPunct="1"/>
              <a:t>7</a:t>
            </a:fld>
            <a:endParaRPr lang="pt-PT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8B1E7D0-9F32-0B3E-7E77-AE92A759F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4000" u="sng" dirty="0"/>
              <a:t>Introdução a Gestão-Conclusão</a:t>
            </a:r>
            <a:endParaRPr lang="pt-PT" sz="4000" dirty="0">
              <a:latin typeface="Verdana" pitchFamily="34" charset="0"/>
            </a:endParaRP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22BB6D5E-4744-99D1-4D42-8EEA4E5A8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pt-PT" altLang="en-US"/>
              <a:t>    Sucesso organizacional vs Ambiente de Mudança </a:t>
            </a:r>
          </a:p>
          <a:p>
            <a:pPr eaLnBrk="1" hangingPunct="1"/>
            <a:endParaRPr lang="pt-PT" altLang="en-US" i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pt-PT" altLang="en-US"/>
              <a:t>Adoptar uma ESTRATÉGIA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pt-PT" altLang="en-US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pt-PT" altLang="en-US"/>
              <a:t>Criar </a:t>
            </a:r>
            <a:r>
              <a:rPr lang="pt-PT" altLang="en-US" u="sng"/>
              <a:t>vantagem competitiva</a:t>
            </a:r>
            <a:r>
              <a:rPr lang="pt-PT" altLang="en-US"/>
              <a:t> sustentada</a:t>
            </a:r>
          </a:p>
        </p:txBody>
      </p:sp>
      <p:sp>
        <p:nvSpPr>
          <p:cNvPr id="8198" name="AutoShape 4">
            <a:extLst>
              <a:ext uri="{FF2B5EF4-FFF2-40B4-BE49-F238E27FC236}">
                <a16:creationId xmlns:a16="http://schemas.microsoft.com/office/drawing/2014/main" id="{C04F241E-1EA4-030C-4106-CB843C7FB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001838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PT" altLang="en-US">
              <a:latin typeface="Calibri" panose="020F0502020204030204" pitchFamily="34" charset="0"/>
            </a:endParaRPr>
          </a:p>
        </p:txBody>
      </p:sp>
      <p:sp>
        <p:nvSpPr>
          <p:cNvPr id="8199" name="AutoShape 6">
            <a:extLst>
              <a:ext uri="{FF2B5EF4-FFF2-40B4-BE49-F238E27FC236}">
                <a16:creationId xmlns:a16="http://schemas.microsoft.com/office/drawing/2014/main" id="{34F05BB2-BD3C-469D-CFD3-C93D688A2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718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PT" altLang="en-US">
              <a:latin typeface="Calibri" panose="020F0502020204030204" pitchFamily="34" charset="0"/>
            </a:endParaRPr>
          </a:p>
        </p:txBody>
      </p:sp>
      <p:sp>
        <p:nvSpPr>
          <p:cNvPr id="8200" name="AutoShape 9">
            <a:extLst>
              <a:ext uri="{FF2B5EF4-FFF2-40B4-BE49-F238E27FC236}">
                <a16:creationId xmlns:a16="http://schemas.microsoft.com/office/drawing/2014/main" id="{C3E7EC54-7388-AABF-BEB1-3212BDB01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819400"/>
            <a:ext cx="1600200" cy="3505200"/>
          </a:xfrm>
          <a:prstGeom prst="curvedLeftArrow">
            <a:avLst>
              <a:gd name="adj1" fmla="val 43810"/>
              <a:gd name="adj2" fmla="val 876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PT" altLang="en-US">
              <a:latin typeface="Calibri" panose="020F0502020204030204" pitchFamily="34" charset="0"/>
            </a:endParaRP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C082522A-0CF3-D485-7252-C5C892DDD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94325"/>
            <a:ext cx="579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en-US" sz="2000" b="1">
                <a:latin typeface="Calibri" panose="020F0502020204030204" pitchFamily="34" charset="0"/>
              </a:rPr>
              <a:t>Elemento unificador que dá coerência e direcção às decisões individuais da empresa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D82E198-7F4D-6701-A054-03CABA04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F876AB9-2B87-D8AE-2A73-9B0C3331F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algn="just" eaLnBrk="1" hangingPunct="1"/>
            <a:r>
              <a:rPr lang="pt-PT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 ECONOMIA</a:t>
            </a:r>
            <a:r>
              <a:rPr lang="pt-PT" altLang="en-US" sz="20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é uma das </a:t>
            </a:r>
            <a:r>
              <a:rPr lang="pt-PT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ciências sociais</a:t>
            </a:r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Ela estuda uma parte específica do comportamento dos indivíduos e das sociedades: a que diz respeito à produção e distribuição de bens e serviços. </a:t>
            </a:r>
          </a:p>
          <a:p>
            <a:pPr algn="just" eaLnBrk="1" hangingPunct="1"/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Para compreendermos o comportamento de uma pessoa (por exemplo, quais os motivos que a levam a comprar uma determinada quantidade de um dado produto) provavelmente teremos de recorrer aos conhecimentos de várias ciências sociais, tais como a Economia, a Sociologia, a Psicologia, etc.,</a:t>
            </a:r>
          </a:p>
          <a:p>
            <a:pPr algn="just" eaLnBrk="1" hangingPunct="1"/>
            <a:r>
              <a:rPr lang="pt-PT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 ECONOMIA</a:t>
            </a:r>
            <a:r>
              <a:rPr lang="pt-PT" altLang="en-US" sz="2000" u="sng">
                <a:latin typeface="Times New Roman" panose="02020603050405020304" pitchFamily="18" charset="0"/>
                <a:cs typeface="Times New Roman" panose="02020603050405020304" pitchFamily="18" charset="0"/>
              </a:rPr>
              <a:t> é a ciência que estuda a utilização eficiente de recursos escassos para produzir e distribuir bens diversificados e, desta forma, satisfazer necessidades do indivíduo e da sociedade. </a:t>
            </a:r>
          </a:p>
          <a:p>
            <a:pPr algn="just" eaLnBrk="1" hangingPunct="1"/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PT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doutrinas económicas</a:t>
            </a:r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são formulações normativas sobre como "deve ser" ou como "deve funcionar" a economia, e não como "pode ser". </a:t>
            </a:r>
            <a:endParaRPr lang="pt-PT" altLang="en-US" sz="2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PT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políticas económicas</a:t>
            </a:r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traduzem-se na aplicação prática, pelas autoridades públicas, de orientações que derivam tanto da ciência económica como das doutrinas económicas. 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F2BC778-7C75-DD69-305F-04A547E2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Conceitos de Economia/Gestão</a:t>
            </a: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724032CB-9C9F-0647-B797-2DFA29A05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PT" altLang="en-US">
              <a:latin typeface="Calibri" panose="020F0502020204030204" pitchFamily="34" charset="0"/>
            </a:endParaRPr>
          </a:p>
        </p:txBody>
      </p:sp>
      <p:pic>
        <p:nvPicPr>
          <p:cNvPr id="10244" name="Picture 3" descr="http://www.geocities.com/joaoaldeia/txt/previsoes.jpg">
            <a:extLst>
              <a:ext uri="{FF2B5EF4-FFF2-40B4-BE49-F238E27FC236}">
                <a16:creationId xmlns:a16="http://schemas.microsoft.com/office/drawing/2014/main" id="{120941BC-B8A2-C993-059D-030DD48B0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428750"/>
            <a:ext cx="7388225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5">
            <a:extLst>
              <a:ext uri="{FF2B5EF4-FFF2-40B4-BE49-F238E27FC236}">
                <a16:creationId xmlns:a16="http://schemas.microsoft.com/office/drawing/2014/main" id="{18F0F25F-343B-D930-3BEC-E33070C64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5394325"/>
            <a:ext cx="81438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PT" altLang="en-US" sz="1200">
                <a:cs typeface="Times New Roman" panose="02020603050405020304" pitchFamily="18" charset="0"/>
              </a:rPr>
              <a:t/>
            </a:r>
            <a:br>
              <a:rPr lang="pt-PT" altLang="en-US" sz="1200">
                <a:cs typeface="Times New Roman" panose="02020603050405020304" pitchFamily="18" charset="0"/>
              </a:rPr>
            </a:br>
            <a:r>
              <a:rPr lang="pt-PT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As previsões da Economia parecem, por vezes, o resultado de atirar a "moeda-ao-ar". Na realidade, elas baseiam-se em leis probabilísticas</a:t>
            </a:r>
            <a:r>
              <a:rPr lang="pt-PT" altLang="en-US" sz="1000">
                <a:cs typeface="Times New Roman" panose="02020603050405020304" pitchFamily="18" charset="0"/>
              </a:rPr>
              <a:t>. </a:t>
            </a:r>
            <a:endParaRPr lang="pt-P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1334</Words>
  <Application>Microsoft Office PowerPoint</Application>
  <PresentationFormat>On-screen Show (4:3)</PresentationFormat>
  <Paragraphs>112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Office Theme</vt:lpstr>
      <vt:lpstr>Introdução a Gestão</vt:lpstr>
      <vt:lpstr>Introdução a Gestão-Cont.</vt:lpstr>
      <vt:lpstr>Introdução a Gestão-Cont.</vt:lpstr>
      <vt:lpstr>Introdução a Gestão-Cont.</vt:lpstr>
      <vt:lpstr>Introdução a Gestão-Cont.</vt:lpstr>
      <vt:lpstr>Introdução a Gestão-Cont.</vt:lpstr>
      <vt:lpstr>Introdução a Gestão-Conclusão</vt:lpstr>
      <vt:lpstr>Conceitos de Economia/Gestão</vt:lpstr>
      <vt:lpstr>Conceitos de Economia/Gestão</vt:lpstr>
      <vt:lpstr>Conceitos de Economia/Gestão</vt:lpstr>
      <vt:lpstr>Conceitos de Economia/Gestão</vt:lpstr>
      <vt:lpstr>Conceitos de Economia/Gestão</vt:lpstr>
      <vt:lpstr>Conceitos de Economia/Gestão</vt:lpstr>
      <vt:lpstr>Conceitos de Economia/Gestão</vt:lpstr>
      <vt:lpstr>Conceitos de Economia/Gestão</vt:lpstr>
      <vt:lpstr>Conceitos de Economia/Gestão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 Gestão de Empresas</dc:title>
  <dc:creator>Carlos.Aik</dc:creator>
  <cp:lastModifiedBy>Admin</cp:lastModifiedBy>
  <cp:revision>22</cp:revision>
  <dcterms:created xsi:type="dcterms:W3CDTF">2010-02-14T18:19:55Z</dcterms:created>
  <dcterms:modified xsi:type="dcterms:W3CDTF">2024-07-23T10:11:29Z</dcterms:modified>
</cp:coreProperties>
</file>